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0" r:id="rId7"/>
    <p:sldId id="258" r:id="rId8"/>
    <p:sldId id="259" r:id="rId9"/>
    <p:sldId id="271" r:id="rId10"/>
    <p:sldId id="275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70" d="100"/>
          <a:sy n="70" d="100"/>
        </p:scale>
        <p:origin x="77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C05672-1454-4414-8E9F-57C3C41CD556}" type="datetime1">
              <a:rPr lang="ru-RU" smtClean="0"/>
              <a:t>21.04.2024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E33381F-496F-4E40-BB1C-AE9C65416224}" type="datetime1">
              <a:rPr lang="ru-RU" smtClean="0"/>
              <a:pPr/>
              <a:t>21.04.2024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9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847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43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82" name="Текст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1" name="Дата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07" name="Дата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4" name="Дата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5" name="Рисунок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0" name="Дата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7" y="153227"/>
            <a:ext cx="5334353" cy="327577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400" dirty="0"/>
              <a:t>ИИ для детекции курящих людей на станциях </a:t>
            </a:r>
            <a:r>
              <a:rPr lang="ru-RU" sz="4400" dirty="0" err="1"/>
              <a:t>рдж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Для чего?</a:t>
            </a:r>
            <a:endParaRPr lang="ru-RU" b="1" dirty="0"/>
          </a:p>
        </p:txBody>
      </p:sp>
      <p:sp>
        <p:nvSpPr>
          <p:cNvPr id="59" name="Текст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Конкурс нужен нам для изучения командной работы и проверки софт-скиллов, изучения новых тем и улучшения критического мышления.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907CCBB-B402-47C0-8278-4AC4580049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Заголовок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342" y="635162"/>
            <a:ext cx="2095725" cy="57589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Задача</a:t>
            </a:r>
            <a:endParaRPr lang="ru-RU" dirty="0"/>
          </a:p>
        </p:txBody>
      </p:sp>
      <p:sp>
        <p:nvSpPr>
          <p:cNvPr id="76" name="Текст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3161" y="1592897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1. Сбор изображений и видеорядов с курящими</a:t>
            </a:r>
          </a:p>
        </p:txBody>
      </p:sp>
      <p:sp>
        <p:nvSpPr>
          <p:cNvPr id="97" name="Текст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74971" y="3369037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2. Аннотация данных</a:t>
            </a:r>
          </a:p>
        </p:txBody>
      </p:sp>
      <p:sp>
        <p:nvSpPr>
          <p:cNvPr id="99" name="Текст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46514" y="5041524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3. Предобработка данных</a:t>
            </a:r>
          </a:p>
        </p:txBody>
      </p:sp>
      <p:sp>
        <p:nvSpPr>
          <p:cNvPr id="101" name="Текст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6385" y="5303134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4. Выбор архитектуры нейронной сети</a:t>
            </a:r>
          </a:p>
        </p:txBody>
      </p:sp>
      <p:sp>
        <p:nvSpPr>
          <p:cNvPr id="25" name="Текст 100">
            <a:extLst>
              <a:ext uri="{FF2B5EF4-FFF2-40B4-BE49-F238E27FC236}">
                <a16:creationId xmlns:a16="http://schemas.microsoft.com/office/drawing/2014/main" id="{C07E9608-9146-44FE-B6B6-6CCCD26A62AB}"/>
              </a:ext>
            </a:extLst>
          </p:cNvPr>
          <p:cNvSpPr txBox="1">
            <a:spLocks/>
          </p:cNvSpPr>
          <p:nvPr/>
        </p:nvSpPr>
        <p:spPr>
          <a:xfrm>
            <a:off x="3087369" y="3515136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5. Обучение нейросети</a:t>
            </a:r>
          </a:p>
        </p:txBody>
      </p:sp>
      <p:sp>
        <p:nvSpPr>
          <p:cNvPr id="26" name="Текст 100">
            <a:extLst>
              <a:ext uri="{FF2B5EF4-FFF2-40B4-BE49-F238E27FC236}">
                <a16:creationId xmlns:a16="http://schemas.microsoft.com/office/drawing/2014/main" id="{078905C4-7C23-45E9-8585-F6220CA2B3E1}"/>
              </a:ext>
            </a:extLst>
          </p:cNvPr>
          <p:cNvSpPr txBox="1">
            <a:spLocks/>
          </p:cNvSpPr>
          <p:nvPr/>
        </p:nvSpPr>
        <p:spPr>
          <a:xfrm>
            <a:off x="3283312" y="1930970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6. Интеграция и тестирование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DBECE2-E9D1-480E-81E7-95FCA356C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958" y="1985986"/>
            <a:ext cx="3174603" cy="31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729" y="875564"/>
            <a:ext cx="5280520" cy="1309648"/>
          </a:xfrm>
        </p:spPr>
        <p:txBody>
          <a:bodyPr rtlCol="0"/>
          <a:lstStyle>
            <a:defPPr>
              <a:defRPr lang="ru-RU"/>
            </a:defPPr>
          </a:lstStyle>
          <a:p>
            <a:pPr algn="r" rtl="0"/>
            <a:r>
              <a:rPr lang="ru-RU" b="1" dirty="0"/>
              <a:t>Технологии, которые мы использовали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095463" y="346929"/>
            <a:ext cx="2968494" cy="57743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Архитектура </a:t>
            </a:r>
            <a:r>
              <a:rPr lang="en-US" b="1" dirty="0"/>
              <a:t>YOLO (You Only Look Once)</a:t>
            </a:r>
            <a:endParaRPr lang="ru-RU" b="1" dirty="0"/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95463" y="924359"/>
            <a:ext cx="2556579" cy="1742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Выбор пал на неё из-за своей скорости и точности, она лучше всего справляется по обнаружению объектов</a:t>
            </a:r>
          </a:p>
        </p:txBody>
      </p:sp>
      <p:sp>
        <p:nvSpPr>
          <p:cNvPr id="25" name="Текст 40">
            <a:extLst>
              <a:ext uri="{FF2B5EF4-FFF2-40B4-BE49-F238E27FC236}">
                <a16:creationId xmlns:a16="http://schemas.microsoft.com/office/drawing/2014/main" id="{34888502-7A9D-4171-9F69-64F71C01BE0C}"/>
              </a:ext>
            </a:extLst>
          </p:cNvPr>
          <p:cNvSpPr txBox="1">
            <a:spLocks/>
          </p:cNvSpPr>
          <p:nvPr/>
        </p:nvSpPr>
        <p:spPr>
          <a:xfrm>
            <a:off x="2596809" y="2524954"/>
            <a:ext cx="1376194" cy="30661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Roboflow</a:t>
            </a:r>
          </a:p>
        </p:txBody>
      </p:sp>
      <p:sp>
        <p:nvSpPr>
          <p:cNvPr id="26" name="Текст 41">
            <a:extLst>
              <a:ext uri="{FF2B5EF4-FFF2-40B4-BE49-F238E27FC236}">
                <a16:creationId xmlns:a16="http://schemas.microsoft.com/office/drawing/2014/main" id="{A710D7FA-5B1E-428A-A086-62DACE52DBDF}"/>
              </a:ext>
            </a:extLst>
          </p:cNvPr>
          <p:cNvSpPr txBox="1">
            <a:spLocks/>
          </p:cNvSpPr>
          <p:nvPr/>
        </p:nvSpPr>
        <p:spPr>
          <a:xfrm>
            <a:off x="2596809" y="2762643"/>
            <a:ext cx="2556579" cy="174262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Удобный инструмент для аннотирования изображений для определения объектов, аугментации изображений и более прогрессивному обучению нашей ИИ</a:t>
            </a:r>
          </a:p>
        </p:txBody>
      </p:sp>
      <p:sp>
        <p:nvSpPr>
          <p:cNvPr id="27" name="Текст 40">
            <a:extLst>
              <a:ext uri="{FF2B5EF4-FFF2-40B4-BE49-F238E27FC236}">
                <a16:creationId xmlns:a16="http://schemas.microsoft.com/office/drawing/2014/main" id="{3D91E2FC-6FBB-40BF-97DF-F28154D390F2}"/>
              </a:ext>
            </a:extLst>
          </p:cNvPr>
          <p:cNvSpPr txBox="1">
            <a:spLocks/>
          </p:cNvSpPr>
          <p:nvPr/>
        </p:nvSpPr>
        <p:spPr>
          <a:xfrm>
            <a:off x="4384426" y="4755712"/>
            <a:ext cx="1376194" cy="30661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Kaggele</a:t>
            </a:r>
          </a:p>
        </p:txBody>
      </p:sp>
      <p:sp>
        <p:nvSpPr>
          <p:cNvPr id="28" name="Текст 41">
            <a:extLst>
              <a:ext uri="{FF2B5EF4-FFF2-40B4-BE49-F238E27FC236}">
                <a16:creationId xmlns:a16="http://schemas.microsoft.com/office/drawing/2014/main" id="{C0EDA042-91A1-4981-8C1C-2876D6F5C02F}"/>
              </a:ext>
            </a:extLst>
          </p:cNvPr>
          <p:cNvSpPr txBox="1">
            <a:spLocks/>
          </p:cNvSpPr>
          <p:nvPr/>
        </p:nvSpPr>
        <p:spPr>
          <a:xfrm>
            <a:off x="4384426" y="5062327"/>
            <a:ext cx="2556579" cy="174262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Полезная соцсеть, в которой можно найти дополнительные наборы данных для вашего </a:t>
            </a:r>
            <a:r>
              <a:rPr lang="en-US" dirty="0"/>
              <a:t>dataset’a</a:t>
            </a:r>
            <a:r>
              <a:rPr lang="ru-RU" dirty="0"/>
              <a:t> от других пользователей</a:t>
            </a:r>
          </a:p>
        </p:txBody>
      </p:sp>
      <p:sp>
        <p:nvSpPr>
          <p:cNvPr id="29" name="Текст 40">
            <a:extLst>
              <a:ext uri="{FF2B5EF4-FFF2-40B4-BE49-F238E27FC236}">
                <a16:creationId xmlns:a16="http://schemas.microsoft.com/office/drawing/2014/main" id="{E38581E8-E7E4-4915-901E-1D7C8B198862}"/>
              </a:ext>
            </a:extLst>
          </p:cNvPr>
          <p:cNvSpPr txBox="1">
            <a:spLocks/>
          </p:cNvSpPr>
          <p:nvPr/>
        </p:nvSpPr>
        <p:spPr>
          <a:xfrm>
            <a:off x="7441520" y="5250982"/>
            <a:ext cx="1376194" cy="30661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</a:t>
            </a:r>
          </a:p>
        </p:txBody>
      </p:sp>
      <p:sp>
        <p:nvSpPr>
          <p:cNvPr id="30" name="Текст 41">
            <a:extLst>
              <a:ext uri="{FF2B5EF4-FFF2-40B4-BE49-F238E27FC236}">
                <a16:creationId xmlns:a16="http://schemas.microsoft.com/office/drawing/2014/main" id="{E164AF1A-86FD-48BE-A400-2181853A9E72}"/>
              </a:ext>
            </a:extLst>
          </p:cNvPr>
          <p:cNvSpPr txBox="1">
            <a:spLocks/>
          </p:cNvSpPr>
          <p:nvPr/>
        </p:nvSpPr>
        <p:spPr>
          <a:xfrm>
            <a:off x="7441520" y="5557597"/>
            <a:ext cx="2556579" cy="174262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 с удобным интерфейсом и функцией</a:t>
            </a:r>
            <a:r>
              <a:rPr lang="en-US" dirty="0"/>
              <a:t> </a:t>
            </a:r>
            <a:r>
              <a:rPr lang="ru-RU" dirty="0"/>
              <a:t>«упаковки» ИИ со всем её окружением </a:t>
            </a:r>
          </a:p>
        </p:txBody>
      </p:sp>
      <p:sp>
        <p:nvSpPr>
          <p:cNvPr id="31" name="Текст 40">
            <a:extLst>
              <a:ext uri="{FF2B5EF4-FFF2-40B4-BE49-F238E27FC236}">
                <a16:creationId xmlns:a16="http://schemas.microsoft.com/office/drawing/2014/main" id="{5FCF1C0A-E112-48ED-B6DE-EC50D4C30564}"/>
              </a:ext>
            </a:extLst>
          </p:cNvPr>
          <p:cNvSpPr txBox="1">
            <a:spLocks/>
          </p:cNvSpPr>
          <p:nvPr/>
        </p:nvSpPr>
        <p:spPr>
          <a:xfrm>
            <a:off x="9310002" y="3732964"/>
            <a:ext cx="2968494" cy="304741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HTML &amp; CSS</a:t>
            </a:r>
            <a:r>
              <a:rPr lang="ru-RU" dirty="0"/>
              <a:t> </a:t>
            </a:r>
            <a:r>
              <a:rPr lang="en-US" dirty="0"/>
              <a:t>&amp; PYTHON</a:t>
            </a:r>
          </a:p>
        </p:txBody>
      </p:sp>
      <p:sp>
        <p:nvSpPr>
          <p:cNvPr id="32" name="Текст 41">
            <a:extLst>
              <a:ext uri="{FF2B5EF4-FFF2-40B4-BE49-F238E27FC236}">
                <a16:creationId xmlns:a16="http://schemas.microsoft.com/office/drawing/2014/main" id="{6EA24B1E-317F-43F6-B3B1-52E988C59E3C}"/>
              </a:ext>
            </a:extLst>
          </p:cNvPr>
          <p:cNvSpPr txBox="1">
            <a:spLocks/>
          </p:cNvSpPr>
          <p:nvPr/>
        </p:nvSpPr>
        <p:spPr>
          <a:xfrm>
            <a:off x="9318229" y="4037705"/>
            <a:ext cx="2556579" cy="174262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Создание сайта</a:t>
            </a:r>
            <a:r>
              <a:rPr lang="en-US" dirty="0"/>
              <a:t> </a:t>
            </a:r>
            <a:r>
              <a:rPr lang="ru-RU" dirty="0"/>
              <a:t>и интеграция самой модели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C36D27-AE1C-4E1B-87EF-CD49DF44F6CA}"/>
              </a:ext>
            </a:extLst>
          </p:cNvPr>
          <p:cNvCxnSpPr>
            <a:cxnSpLocks/>
          </p:cNvCxnSpPr>
          <p:nvPr/>
        </p:nvCxnSpPr>
        <p:spPr>
          <a:xfrm rot="10800000">
            <a:off x="5381173" y="656607"/>
            <a:ext cx="1476830" cy="562597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1E47E23-09A4-4E74-97B1-AA8854BAEE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84427" y="1944393"/>
            <a:ext cx="2321177" cy="703007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B546692-58CC-4106-A3C0-61BE64CB60B9}"/>
              </a:ext>
            </a:extLst>
          </p:cNvPr>
          <p:cNvCxnSpPr>
            <a:cxnSpLocks/>
          </p:cNvCxnSpPr>
          <p:nvPr/>
        </p:nvCxnSpPr>
        <p:spPr>
          <a:xfrm rot="5400000">
            <a:off x="5249759" y="2517271"/>
            <a:ext cx="1974683" cy="1960566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79636-9E3F-4A39-83CB-2AB16326050E}"/>
              </a:ext>
            </a:extLst>
          </p:cNvPr>
          <p:cNvCxnSpPr>
            <a:cxnSpLocks/>
          </p:cNvCxnSpPr>
          <p:nvPr/>
        </p:nvCxnSpPr>
        <p:spPr>
          <a:xfrm rot="5400000">
            <a:off x="6834540" y="3668809"/>
            <a:ext cx="2464457" cy="322578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D66209F-4B5D-419D-9C0E-75FBFF7B86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97928" y="2693843"/>
            <a:ext cx="951021" cy="598957"/>
          </a:xfrm>
          <a:prstGeom prst="curved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857" y="2738398"/>
            <a:ext cx="7622284" cy="58003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Преимущество нашей модели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4396501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9236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92575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9236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9236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535" y="5026941"/>
            <a:ext cx="2640803" cy="5580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</a:t>
            </a:r>
            <a:r>
              <a:rPr lang="ru-RU" b="1" dirty="0"/>
              <a:t>пределение сигарет в руках курильщиков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5184578"/>
            <a:ext cx="2640803" cy="5543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Определение пола 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5999" y="5187552"/>
            <a:ext cx="2640803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Определение поз</a:t>
            </a:r>
            <a:br>
              <a:rPr lang="ru-RU" b="1" dirty="0"/>
            </a:br>
            <a:r>
              <a:rPr lang="ru-RU" b="1"/>
              <a:t>(опционально)</a:t>
            </a:r>
            <a:endParaRPr lang="ru-RU" b="1" dirty="0"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6" y="5084877"/>
            <a:ext cx="2640803" cy="57047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Скорость определения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104B3A9C-EF9A-4318-BD2E-641DF96F4CC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/>
          <a:stretch>
            <a:fillRect/>
          </a:stretch>
        </p:blipFill>
        <p:spPr>
          <a:xfrm>
            <a:off x="7114648" y="4138293"/>
            <a:ext cx="603504" cy="603504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CCDB4C3E-1663-4141-80DB-CCE351017C9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/>
          <a:srcRect/>
          <a:stretch>
            <a:fillRect/>
          </a:stretch>
        </p:blipFill>
        <p:spPr>
          <a:xfrm>
            <a:off x="1405184" y="4138293"/>
            <a:ext cx="603504" cy="603504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2D1DBD8-F1F8-47F8-BA8E-35854D9AB45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xfrm>
            <a:off x="9968972" y="4081263"/>
            <a:ext cx="603504" cy="603504"/>
          </a:xfrm>
        </p:spPr>
      </p:pic>
      <p:pic>
        <p:nvPicPr>
          <p:cNvPr id="50" name="Графический объект 15">
            <a:extLst>
              <a:ext uri="{FF2B5EF4-FFF2-40B4-BE49-F238E27FC236}">
                <a16:creationId xmlns:a16="http://schemas.microsoft.com/office/drawing/2014/main" id="{553FE421-CB34-4747-8122-48A240A25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2095" y="4142649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54A086-53C2-4051-838F-68ACB47856BB}"/>
              </a:ext>
            </a:extLst>
          </p:cNvPr>
          <p:cNvSpPr/>
          <p:nvPr/>
        </p:nvSpPr>
        <p:spPr>
          <a:xfrm>
            <a:off x="2806472" y="2207671"/>
            <a:ext cx="8437330" cy="23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7FA47E-43EE-4619-A315-AEA7649ACB5D}"/>
              </a:ext>
            </a:extLst>
          </p:cNvPr>
          <p:cNvSpPr/>
          <p:nvPr/>
        </p:nvSpPr>
        <p:spPr>
          <a:xfrm>
            <a:off x="3360534" y="1988421"/>
            <a:ext cx="2880000" cy="28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Заголовок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145" y="-8279"/>
            <a:ext cx="2696841" cy="21155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Наша</a:t>
            </a:r>
            <a:br>
              <a:rPr lang="ru-RU" dirty="0"/>
            </a:br>
            <a:r>
              <a:rPr lang="ru-RU" dirty="0"/>
              <a:t>Команда</a:t>
            </a:r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7760" y="4948010"/>
            <a:ext cx="2085792" cy="27465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Михаил Новиков</a:t>
            </a: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97898" y="5379528"/>
            <a:ext cx="1885516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+7 (906) 094-15-12</a:t>
            </a:r>
            <a:br>
              <a:rPr lang="ru-RU" dirty="0"/>
            </a:br>
            <a:r>
              <a:rPr lang="en-US" dirty="0" err="1"/>
              <a:t>tg</a:t>
            </a:r>
            <a:r>
              <a:rPr lang="en-US" dirty="0"/>
              <a:t>: @mihail_nov1kov</a:t>
            </a:r>
            <a:endParaRPr lang="ru-RU" dirty="0"/>
          </a:p>
        </p:txBody>
      </p:sp>
      <p:sp>
        <p:nvSpPr>
          <p:cNvPr id="132" name="Текст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699" y="4948010"/>
            <a:ext cx="2085792" cy="3651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Рома ДИК</a:t>
            </a:r>
          </a:p>
        </p:txBody>
      </p:sp>
      <p:sp>
        <p:nvSpPr>
          <p:cNvPr id="133" name="Текст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1837" y="5379528"/>
            <a:ext cx="1885516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+7 (903) 105-09-23</a:t>
            </a:r>
            <a:br>
              <a:rPr lang="en-US" dirty="0"/>
            </a:br>
            <a:r>
              <a:rPr lang="en-US" dirty="0" err="1"/>
              <a:t>tg</a:t>
            </a:r>
            <a:r>
              <a:rPr lang="en-US" dirty="0"/>
              <a:t>: @portalshik</a:t>
            </a:r>
            <a:endParaRPr lang="ru-RU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FB80191-075A-4788-825A-474936866B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2500" b="12500"/>
          <a:stretch>
            <a:fillRect/>
          </a:stretch>
        </p:blipFill>
        <p:spPr>
          <a:xfrm>
            <a:off x="3595259" y="2223725"/>
            <a:ext cx="2410551" cy="241055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88B07F6-A838-4146-87FA-5750327509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2460" b="12460"/>
          <a:stretch>
            <a:fillRect/>
          </a:stretch>
        </p:blipFill>
        <p:spPr>
          <a:xfrm>
            <a:off x="7029320" y="2172396"/>
            <a:ext cx="2410551" cy="2410549"/>
          </a:xfr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8A8B2BD-BEA6-4603-A976-02B8C701D6D9}"/>
              </a:ext>
            </a:extLst>
          </p:cNvPr>
          <p:cNvSpPr/>
          <p:nvPr/>
        </p:nvSpPr>
        <p:spPr>
          <a:xfrm>
            <a:off x="6794596" y="1937671"/>
            <a:ext cx="2880000" cy="28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22" y="1859071"/>
            <a:ext cx="4989629" cy="238777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213</Words>
  <Application>Microsoft Office PowerPoint</Application>
  <PresentationFormat>Widescreen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Courier New</vt:lpstr>
      <vt:lpstr>Daytona Pro Light</vt:lpstr>
      <vt:lpstr>Тема Office</vt:lpstr>
      <vt:lpstr>ИИ для детекции курящих людей на станциях рдж</vt:lpstr>
      <vt:lpstr>Для чего?</vt:lpstr>
      <vt:lpstr>Задача</vt:lpstr>
      <vt:lpstr>Технологии, которые мы использовали</vt:lpstr>
      <vt:lpstr>Преимущество нашей модели</vt:lpstr>
      <vt:lpstr>Наша Команда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2024-04-21T06:33:57Z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